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1" r:id="rId6"/>
    <p:sldId id="258" r:id="rId7"/>
    <p:sldId id="262" r:id="rId8"/>
    <p:sldId id="263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F1D8F6-D98A-410B-B46B-546D0948E6F0}" v="3" dt="2025-06-20T01:06:18.4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48" autoAdjust="0"/>
  </p:normalViewPr>
  <p:slideViewPr>
    <p:cSldViewPr snapToGrid="0">
      <p:cViewPr>
        <p:scale>
          <a:sx n="82" d="100"/>
          <a:sy n="82" d="100"/>
        </p:scale>
        <p:origin x="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j lewis" userId="38ccf2c92a0b14e1" providerId="LiveId" clId="{B7F1D8F6-D98A-410B-B46B-546D0948E6F0}"/>
    <pc:docChg chg="undo custSel modSld">
      <pc:chgData name="cj lewis" userId="38ccf2c92a0b14e1" providerId="LiveId" clId="{B7F1D8F6-D98A-410B-B46B-546D0948E6F0}" dt="2025-06-20T01:07:24.018" v="352" actId="20577"/>
      <pc:docMkLst>
        <pc:docMk/>
      </pc:docMkLst>
      <pc:sldChg chg="modSp mod">
        <pc:chgData name="cj lewis" userId="38ccf2c92a0b14e1" providerId="LiveId" clId="{B7F1D8F6-D98A-410B-B46B-546D0948E6F0}" dt="2025-06-20T01:06:35.141" v="344" actId="2711"/>
        <pc:sldMkLst>
          <pc:docMk/>
          <pc:sldMk cId="497607547" sldId="258"/>
        </pc:sldMkLst>
        <pc:spChg chg="mod">
          <ac:chgData name="cj lewis" userId="38ccf2c92a0b14e1" providerId="LiveId" clId="{B7F1D8F6-D98A-410B-B46B-546D0948E6F0}" dt="2025-06-20T01:06:35.141" v="344" actId="2711"/>
          <ac:spMkLst>
            <pc:docMk/>
            <pc:sldMk cId="497607547" sldId="258"/>
            <ac:spMk id="5" creationId="{C2100B5C-E067-AF37-91CF-28F3B3335EE0}"/>
          </ac:spMkLst>
        </pc:spChg>
      </pc:sldChg>
      <pc:sldChg chg="modSp mod">
        <pc:chgData name="cj lewis" userId="38ccf2c92a0b14e1" providerId="LiveId" clId="{B7F1D8F6-D98A-410B-B46B-546D0948E6F0}" dt="2025-06-20T01:01:09.671" v="94" actId="20577"/>
        <pc:sldMkLst>
          <pc:docMk/>
          <pc:sldMk cId="1703342593" sldId="261"/>
        </pc:sldMkLst>
        <pc:spChg chg="mod">
          <ac:chgData name="cj lewis" userId="38ccf2c92a0b14e1" providerId="LiveId" clId="{B7F1D8F6-D98A-410B-B46B-546D0948E6F0}" dt="2025-06-20T01:01:09.671" v="94" actId="20577"/>
          <ac:spMkLst>
            <pc:docMk/>
            <pc:sldMk cId="1703342593" sldId="261"/>
            <ac:spMk id="8" creationId="{181E95E3-AE2C-2EFF-FC76-DA0D4A9B7591}"/>
          </ac:spMkLst>
        </pc:spChg>
      </pc:sldChg>
      <pc:sldChg chg="modSp mod">
        <pc:chgData name="cj lewis" userId="38ccf2c92a0b14e1" providerId="LiveId" clId="{B7F1D8F6-D98A-410B-B46B-546D0948E6F0}" dt="2025-06-20T01:07:24.018" v="352" actId="20577"/>
        <pc:sldMkLst>
          <pc:docMk/>
          <pc:sldMk cId="3053528191" sldId="263"/>
        </pc:sldMkLst>
        <pc:spChg chg="mod">
          <ac:chgData name="cj lewis" userId="38ccf2c92a0b14e1" providerId="LiveId" clId="{B7F1D8F6-D98A-410B-B46B-546D0948E6F0}" dt="2025-06-20T01:07:24.018" v="352" actId="20577"/>
          <ac:spMkLst>
            <pc:docMk/>
            <pc:sldMk cId="3053528191" sldId="263"/>
            <ac:spMk id="8" creationId="{40951959-BC53-CD45-FDBA-16C6321E8AB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6/19/2025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jp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6/19/2025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2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743834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92848/recycle-symbo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pixabay.com/en/recycling-environment-green-recycle-160925/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eco-sustainable hexapod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Conner Lewis (Engr 1201)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4487"/>
            <a:ext cx="11029616" cy="7188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Arduino Based Hexapod</a:t>
            </a:r>
          </a:p>
        </p:txBody>
      </p:sp>
      <p:pic>
        <p:nvPicPr>
          <p:cNvPr id="7" name="Picture 6" descr="A spider with legs and wires&#10;&#10;AI-generated content may be incorrect.">
            <a:extLst>
              <a:ext uri="{FF2B5EF4-FFF2-40B4-BE49-F238E27FC236}">
                <a16:creationId xmlns:a16="http://schemas.microsoft.com/office/drawing/2014/main" id="{8E828F6F-A495-FB74-1A1C-24B23FAC0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17" y="855791"/>
            <a:ext cx="3971925" cy="3868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1E95E3-AE2C-2EFF-FC76-DA0D4A9B7591}"/>
              </a:ext>
            </a:extLst>
          </p:cNvPr>
          <p:cNvSpPr txBox="1"/>
          <p:nvPr/>
        </p:nvSpPr>
        <p:spPr>
          <a:xfrm>
            <a:off x="5207071" y="1906526"/>
            <a:ext cx="62103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 assembled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freenove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hexapod robot kit that includes an Arduino based system. Utilizing microcontrollers for joints, the motion sequences use C++ coding language. The hexapod was then equipped with a recycling bin repurposed from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Sunfounder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Arduino kit, filled with nano boards, and paired with a recycling outpost. </a:t>
            </a:r>
          </a:p>
        </p:txBody>
      </p:sp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Justification</a:t>
            </a:r>
          </a:p>
        </p:txBody>
      </p:sp>
      <p:pic>
        <p:nvPicPr>
          <p:cNvPr id="11" name="Content Placeholder 4" descr="Side view of young child wearing backpack holding notebooks">
            <a:extLst>
              <a:ext uri="{FF2B5EF4-FFF2-40B4-BE49-F238E27FC236}">
                <a16:creationId xmlns:a16="http://schemas.microsoft.com/office/drawing/2014/main" id="{47D9BE16-119C-43B2-9AE6-18C4A150C0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504825" y="2231479"/>
            <a:ext cx="3902075" cy="334382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100B5C-E067-AF37-91CF-28F3B3335EE0}"/>
              </a:ext>
            </a:extLst>
          </p:cNvPr>
          <p:cNvSpPr txBox="1"/>
          <p:nvPr/>
        </p:nvSpPr>
        <p:spPr>
          <a:xfrm>
            <a:off x="4962359" y="3022600"/>
            <a:ext cx="66484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was driven by my long-standing passion for robotics and my current interest in Arduino-based systems.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It taught me how robotics can play a vital role in addressing global challenges like trash management and recycling</a:t>
            </a:r>
            <a:r>
              <a:rPr lang="en-US" dirty="0">
                <a:latin typeface="The Serif Hand Light" panose="020F0502020204030204" pitchFamily="66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 sought to challenge myself by building my first hexapod robot which not only deepened my understanding of the C++ coding language but strengthened overall my programming logic. Additionally, I hope to inspire others to create and challenge themselves in similar ways. </a:t>
            </a:r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6B3B7-DD42-3840-34F1-7DB70D6CF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47003-174F-5F0B-96FF-CF2D3AB3F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components</a:t>
            </a:r>
          </a:p>
        </p:txBody>
      </p:sp>
      <p:pic>
        <p:nvPicPr>
          <p:cNvPr id="7" name="Picture 6" descr="A person welding a piece of metal&#10;&#10;AI-generated content may be incorrect.">
            <a:extLst>
              <a:ext uri="{FF2B5EF4-FFF2-40B4-BE49-F238E27FC236}">
                <a16:creationId xmlns:a16="http://schemas.microsoft.com/office/drawing/2014/main" id="{BA4C8083-E858-A4A5-4145-80DCA507B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68399" y="2755984"/>
            <a:ext cx="3697201" cy="26400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E1996A-9D3C-B6BF-1F03-317914162C32}"/>
              </a:ext>
            </a:extLst>
          </p:cNvPr>
          <p:cNvSpPr txBox="1"/>
          <p:nvPr/>
        </p:nvSpPr>
        <p:spPr>
          <a:xfrm>
            <a:off x="4565650" y="2143185"/>
            <a:ext cx="61658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Materials Used: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Acrylic Components: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Acrylic plates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 Parts: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Screws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Brass standoffs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Nuts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Parts: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micromotors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 Components: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WLAN module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USB cable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Hexapod controller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2× 18650 repurposed lithium-ion flat-top batteries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Repurposed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Nitecore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lithium-ion charger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882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0E0B4A-ADE6-0AD1-DE73-F4696C88A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6DB7F-20BD-AD78-2E62-1F0E6FF07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components/Sustainability Tie 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951959-BC53-CD45-FDBA-16C6321E8AB8}"/>
              </a:ext>
            </a:extLst>
          </p:cNvPr>
          <p:cNvSpPr txBox="1"/>
          <p:nvPr/>
        </p:nvSpPr>
        <p:spPr>
          <a:xfrm>
            <a:off x="4903706" y="2202380"/>
            <a:ext cx="61658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Materials Used: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Recycled Components: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packaging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SunFounder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Arduino kit packaging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Repurposed Nano boards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Zipties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</a:p>
        </p:txBody>
      </p:sp>
      <p:pic>
        <p:nvPicPr>
          <p:cNvPr id="4" name="Picture 3" descr="A green recycle symbol&#10;&#10;AI-generated content may be incorrect.">
            <a:extLst>
              <a:ext uri="{FF2B5EF4-FFF2-40B4-BE49-F238E27FC236}">
                <a16:creationId xmlns:a16="http://schemas.microsoft.com/office/drawing/2014/main" id="{5B1D9F04-5AE7-CBE1-FAF6-07B862E14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89909" y="2652216"/>
            <a:ext cx="3576233" cy="3204739"/>
          </a:xfrm>
          <a:prstGeom prst="rect">
            <a:avLst/>
          </a:prstGeom>
        </p:spPr>
      </p:pic>
      <p:pic>
        <p:nvPicPr>
          <p:cNvPr id="6" name="Picture 5" descr="A green recycle symbol with a world map&#10;&#10;AI-generated content may be incorrect.">
            <a:extLst>
              <a:ext uri="{FF2B5EF4-FFF2-40B4-BE49-F238E27FC236}">
                <a16:creationId xmlns:a16="http://schemas.microsoft.com/office/drawing/2014/main" id="{0046C2F7-8E04-7C12-DBBE-97D2EB9A3E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13563" y="2802216"/>
            <a:ext cx="3413937" cy="32047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9F8939-72F2-567F-ABEB-2A5B6DA219F9}"/>
              </a:ext>
            </a:extLst>
          </p:cNvPr>
          <p:cNvSpPr txBox="1"/>
          <p:nvPr/>
        </p:nvSpPr>
        <p:spPr>
          <a:xfrm>
            <a:off x="4920712" y="4246536"/>
            <a:ext cx="66642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Hexapods excel in the robotics world when it comes to navigating difficult terrain. With six legs for enhanced stability, they can traverse rocky surfaces and trash-filled environments with ease. This makes them ideal for tasks like beach cleanup, hazardous needle collection, and even e-waste cleanup. </a:t>
            </a:r>
          </a:p>
        </p:txBody>
      </p:sp>
    </p:spTree>
    <p:extLst>
      <p:ext uri="{BB962C8B-B14F-4D97-AF65-F5344CB8AC3E}">
        <p14:creationId xmlns:p14="http://schemas.microsoft.com/office/powerpoint/2010/main" val="3053528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08D75CB0-AD9B-4834-8559-901094BB0AB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791575F-4C21-47C4-8D13-EB9BE66B53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507</TotalTime>
  <Words>278</Words>
  <Application>Microsoft Office PowerPoint</Application>
  <PresentationFormat>Widescreen</PresentationFormat>
  <Paragraphs>35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Gill Sans MT</vt:lpstr>
      <vt:lpstr>The Serif Hand Light</vt:lpstr>
      <vt:lpstr>Times New Roman</vt:lpstr>
      <vt:lpstr>Wingdings 2</vt:lpstr>
      <vt:lpstr>Custom</vt:lpstr>
      <vt:lpstr>The eco-sustainable hexapod</vt:lpstr>
      <vt:lpstr>Arduino Based Hexapod</vt:lpstr>
      <vt:lpstr>Engineering Justification</vt:lpstr>
      <vt:lpstr>Hardware components</vt:lpstr>
      <vt:lpstr>Hardware components/Sustainability Tie in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conner lewis</dc:creator>
  <cp:lastModifiedBy>cj lewis</cp:lastModifiedBy>
  <cp:revision>4</cp:revision>
  <dcterms:created xsi:type="dcterms:W3CDTF">2025-06-07T17:20:31Z</dcterms:created>
  <dcterms:modified xsi:type="dcterms:W3CDTF">2025-06-20T01:07:56Z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